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Slab-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1524800" y="672605"/>
            <a:ext cx="1081625" cy="1124949"/>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med" w="med" type="none"/>
            <a:tailEnd len="med" w="med" type="none"/>
          </a:ln>
        </p:spPr>
      </p:sp>
      <p:sp>
        <p:nvSpPr>
          <p:cNvPr id="11" name="Shape 1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med" w="med" type="none"/>
            <a:tailEnd len="med" w="med" type="none"/>
          </a:ln>
        </p:spPr>
      </p:sp>
      <p:cxnSp>
        <p:nvCxnSpPr>
          <p:cNvPr id="12" name="Shape 12"/>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 name="Shape 13"/>
          <p:cNvSpPr txBox="1"/>
          <p:nvPr>
            <p:ph type="ctrTitle"/>
          </p:nvPr>
        </p:nvSpPr>
        <p:spPr>
          <a:xfrm>
            <a:off x="1680301" y="1188925"/>
            <a:ext cx="5783400" cy="1457399"/>
          </a:xfrm>
          <a:prstGeom prst="rect">
            <a:avLst/>
          </a:prstGeom>
        </p:spPr>
        <p:txBody>
          <a:bodyPr anchorCtr="0" anchor="b" bIns="91425" lIns="91425" rIns="91425" wrap="square" tIns="91425"/>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p:txBody>
      </p:sp>
      <p:sp>
        <p:nvSpPr>
          <p:cNvPr id="14" name="Shape 14"/>
          <p:cNvSpPr txBox="1"/>
          <p:nvPr>
            <p:ph idx="1" type="subTitle"/>
          </p:nvPr>
        </p:nvSpPr>
        <p:spPr>
          <a:xfrm>
            <a:off x="1680301" y="3049450"/>
            <a:ext cx="5783400" cy="9090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rIns="91425" wrap="square" tIns="91425">
            <a:noAutofit/>
          </a:bodyPr>
          <a:lstStyle/>
          <a:p>
            <a:pPr lvl="0">
              <a:spcBef>
                <a:spcPts val="0"/>
              </a:spcBef>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rIns="91425" wrap="square" tIns="91425"/>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6"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8" name="Shape 18"/>
          <p:cNvSpPr txBox="1"/>
          <p:nvPr>
            <p:ph type="title"/>
          </p:nvPr>
        </p:nvSpPr>
        <p:spPr>
          <a:xfrm>
            <a:off x="480750" y="1764950"/>
            <a:ext cx="8222100" cy="907500"/>
          </a:xfrm>
          <a:prstGeom prst="rect">
            <a:avLst/>
          </a:prstGeom>
        </p:spPr>
        <p:txBody>
          <a:bodyPr anchorCtr="0" anchor="b" bIns="91425" lIns="91425" rIns="91425" wrap="square"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2" name="Shape 22"/>
          <p:cNvSpPr txBox="1"/>
          <p:nvPr>
            <p:ph type="title"/>
          </p:nvPr>
        </p:nvSpPr>
        <p:spPr>
          <a:xfrm>
            <a:off x="387900" y="458025"/>
            <a:ext cx="8368200" cy="6861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5"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7" name="Shape 27"/>
          <p:cNvSpPr txBox="1"/>
          <p:nvPr>
            <p:ph type="title"/>
          </p:nvPr>
        </p:nvSpPr>
        <p:spPr>
          <a:xfrm>
            <a:off x="387900" y="458025"/>
            <a:ext cx="8368200" cy="6861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4"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6" name="Shape 36"/>
          <p:cNvSpPr txBox="1"/>
          <p:nvPr>
            <p:ph type="title"/>
          </p:nvPr>
        </p:nvSpPr>
        <p:spPr>
          <a:xfrm>
            <a:off x="3879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med" w="med" type="none"/>
            <a:tailEnd len="med" w="med" type="none"/>
          </a:ln>
        </p:spPr>
      </p:cxnSp>
      <p:sp>
        <p:nvSpPr>
          <p:cNvPr id="45" name="Shape 45"/>
          <p:cNvSpPr txBox="1"/>
          <p:nvPr>
            <p:ph type="title"/>
          </p:nvPr>
        </p:nvSpPr>
        <p:spPr>
          <a:xfrm>
            <a:off x="265500" y="1209075"/>
            <a:ext cx="4045200" cy="1506300"/>
          </a:xfrm>
          <a:prstGeom prst="rect">
            <a:avLst/>
          </a:prstGeom>
        </p:spPr>
        <p:txBody>
          <a:bodyPr anchorCtr="0" anchor="b"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6" name="Shape 46"/>
          <p:cNvSpPr txBox="1"/>
          <p:nvPr>
            <p:ph idx="1" type="subTitle"/>
          </p:nvPr>
        </p:nvSpPr>
        <p:spPr>
          <a:xfrm>
            <a:off x="265500" y="2769000"/>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rIns="91425" wrap="square" tIns="91425"/>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1"/>
              </a:buClr>
              <a:buSzPct val="100000"/>
              <a:buFont typeface="Roboto"/>
              <a:buChar char="●"/>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ahwlug.i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lufECeWtN34" TargetMode="Externa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1" y="1188925"/>
            <a:ext cx="5783400" cy="1457399"/>
          </a:xfrm>
          <a:prstGeom prst="rect">
            <a:avLst/>
          </a:prstGeom>
        </p:spPr>
        <p:txBody>
          <a:bodyPr anchorCtr="0" anchor="b" bIns="91425" lIns="91425" rIns="91425" wrap="square" tIns="91425">
            <a:noAutofit/>
          </a:bodyPr>
          <a:lstStyle/>
          <a:p>
            <a:pPr lvl="0">
              <a:spcBef>
                <a:spcPts val="0"/>
              </a:spcBef>
              <a:buNone/>
            </a:pPr>
            <a:r>
              <a:rPr lang="en"/>
              <a:t>Introduction To</a:t>
            </a:r>
          </a:p>
          <a:p>
            <a:pPr lvl="0">
              <a:spcBef>
                <a:spcPts val="0"/>
              </a:spcBef>
              <a:buNone/>
            </a:pPr>
            <a:r>
              <a:rPr lang="en"/>
              <a:t>Web Servers</a:t>
            </a:r>
          </a:p>
        </p:txBody>
      </p:sp>
      <p:sp>
        <p:nvSpPr>
          <p:cNvPr id="64" name="Shape 64"/>
          <p:cNvSpPr txBox="1"/>
          <p:nvPr>
            <p:ph idx="1" type="subTitle"/>
          </p:nvPr>
        </p:nvSpPr>
        <p:spPr>
          <a:xfrm>
            <a:off x="1744775" y="2762375"/>
            <a:ext cx="5783400" cy="1633500"/>
          </a:xfrm>
          <a:prstGeom prst="rect">
            <a:avLst/>
          </a:prstGeom>
        </p:spPr>
        <p:txBody>
          <a:bodyPr anchorCtr="0" anchor="t" bIns="91425" lIns="91425" rIns="91425" wrap="square" tIns="91425">
            <a:noAutofit/>
          </a:bodyPr>
          <a:lstStyle/>
          <a:p>
            <a:pPr lvl="0">
              <a:spcBef>
                <a:spcPts val="0"/>
              </a:spcBef>
              <a:buNone/>
            </a:pPr>
            <a:r>
              <a:rPr lang="en" sz="2400"/>
              <a:t>Presentation </a:t>
            </a:r>
            <a:r>
              <a:rPr lang="en"/>
              <a:t>For Ahvaz LUG</a:t>
            </a:r>
          </a:p>
          <a:p>
            <a:pPr lvl="0">
              <a:spcBef>
                <a:spcPts val="0"/>
              </a:spcBef>
              <a:buNone/>
            </a:pPr>
            <a:r>
              <a:rPr lang="en"/>
              <a:t>Sep 22nd, 2017</a:t>
            </a:r>
          </a:p>
          <a:p>
            <a:pPr lvl="0">
              <a:spcBef>
                <a:spcPts val="0"/>
              </a:spcBef>
              <a:buNone/>
            </a:pPr>
            <a:r>
              <a:rPr lang="en" u="sng">
                <a:solidFill>
                  <a:schemeClr val="hlink"/>
                </a:solidFill>
                <a:hlinkClick r:id="rId3"/>
              </a:rPr>
              <a:t>http://ahwlug.ir</a:t>
            </a:r>
          </a:p>
          <a:p>
            <a:pPr lvl="0" rtl="0">
              <a:spcBef>
                <a:spcPts val="0"/>
              </a:spcBef>
              <a:buNone/>
            </a:pPr>
            <a:r>
              <a:rPr lang="en"/>
              <a:t>https://sadegh.io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480750" y="1764950"/>
            <a:ext cx="8222100" cy="907500"/>
          </a:xfrm>
          <a:prstGeom prst="rect">
            <a:avLst/>
          </a:prstGeom>
        </p:spPr>
        <p:txBody>
          <a:bodyPr anchorCtr="0" anchor="b" bIns="91425" lIns="91425" rIns="91425" wrap="square" tIns="91425">
            <a:noAutofit/>
          </a:bodyPr>
          <a:lstStyle/>
          <a:p>
            <a:pPr lvl="0" rtl="0">
              <a:spcBef>
                <a:spcPts val="0"/>
              </a:spcBef>
              <a:buNone/>
            </a:pPr>
            <a:r>
              <a:rPr lang="en"/>
              <a:t>Proxy Server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t>Proxy Server</a:t>
            </a:r>
          </a:p>
        </p:txBody>
      </p:sp>
      <p:pic>
        <p:nvPicPr>
          <p:cNvPr descr="localhost2.jpg" id="123" name="Shape 123"/>
          <p:cNvPicPr preferRelativeResize="0"/>
          <p:nvPr/>
        </p:nvPicPr>
        <p:blipFill>
          <a:blip r:embed="rId3">
            <a:alphaModFix/>
          </a:blip>
          <a:stretch>
            <a:fillRect/>
          </a:stretch>
        </p:blipFill>
        <p:spPr>
          <a:xfrm>
            <a:off x="733425" y="1400675"/>
            <a:ext cx="7677150" cy="356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t>Proxy Server</a:t>
            </a:r>
          </a:p>
        </p:txBody>
      </p:sp>
      <p:pic>
        <p:nvPicPr>
          <p:cNvPr descr="Python-NGINX-architecture-1024x596.png" id="129" name="Shape 129"/>
          <p:cNvPicPr preferRelativeResize="0"/>
          <p:nvPr/>
        </p:nvPicPr>
        <p:blipFill>
          <a:blip r:embed="rId3">
            <a:alphaModFix/>
          </a:blip>
          <a:stretch>
            <a:fillRect/>
          </a:stretch>
        </p:blipFill>
        <p:spPr>
          <a:xfrm>
            <a:off x="1398137" y="1322325"/>
            <a:ext cx="6347724" cy="3694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480750" y="1764950"/>
            <a:ext cx="8222100" cy="907500"/>
          </a:xfrm>
          <a:prstGeom prst="rect">
            <a:avLst/>
          </a:prstGeom>
        </p:spPr>
        <p:txBody>
          <a:bodyPr anchorCtr="0" anchor="b" bIns="91425" lIns="91425" rIns="91425" wrap="square" tIns="91425">
            <a:noAutofit/>
          </a:bodyPr>
          <a:lstStyle/>
          <a:p>
            <a:pPr lvl="0" rtl="0">
              <a:spcBef>
                <a:spcPts val="0"/>
              </a:spcBef>
              <a:buNone/>
            </a:pPr>
            <a:r>
              <a:rPr lang="en"/>
              <a:t>Load Balancing</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rtl="0">
              <a:spcBef>
                <a:spcPts val="0"/>
              </a:spcBef>
              <a:buNone/>
            </a:pPr>
            <a:r>
              <a:rPr lang="en"/>
              <a:t>Load Balancing</a:t>
            </a:r>
          </a:p>
        </p:txBody>
      </p:sp>
      <p:pic>
        <p:nvPicPr>
          <p:cNvPr descr="http_load_balancing_content.png" id="140" name="Shape 140"/>
          <p:cNvPicPr preferRelativeResize="0"/>
          <p:nvPr/>
        </p:nvPicPr>
        <p:blipFill>
          <a:blip r:embed="rId3">
            <a:alphaModFix/>
          </a:blip>
          <a:stretch>
            <a:fillRect/>
          </a:stretch>
        </p:blipFill>
        <p:spPr>
          <a:xfrm>
            <a:off x="3022662" y="1144125"/>
            <a:ext cx="3098675" cy="3694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480750" y="1764950"/>
            <a:ext cx="8222100" cy="907500"/>
          </a:xfrm>
          <a:prstGeom prst="rect">
            <a:avLst/>
          </a:prstGeom>
        </p:spPr>
        <p:txBody>
          <a:bodyPr anchorCtr="0" anchor="b" bIns="91425" lIns="91425" rIns="91425" wrap="square" tIns="91425">
            <a:noAutofit/>
          </a:bodyPr>
          <a:lstStyle/>
          <a:p>
            <a:pPr lvl="0" rtl="0">
              <a:spcBef>
                <a:spcPts val="0"/>
              </a:spcBef>
              <a:buNone/>
            </a:pPr>
            <a:r>
              <a:rPr lang="en"/>
              <a:t>Designing Cloud Applications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Design For High Availibility</a:t>
            </a:r>
          </a:p>
        </p:txBody>
      </p:sp>
      <p:pic>
        <p:nvPicPr>
          <p:cNvPr descr="ha-diagram-animated.gif" id="151" name="Shape 151"/>
          <p:cNvPicPr preferRelativeResize="0"/>
          <p:nvPr/>
        </p:nvPicPr>
        <p:blipFill>
          <a:blip r:embed="rId3">
            <a:alphaModFix/>
          </a:blip>
          <a:stretch>
            <a:fillRect/>
          </a:stretch>
        </p:blipFill>
        <p:spPr>
          <a:xfrm>
            <a:off x="730150" y="1320025"/>
            <a:ext cx="7683693" cy="369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design2.jpg" id="156" name="Shape 156"/>
          <p:cNvPicPr preferRelativeResize="0"/>
          <p:nvPr/>
        </p:nvPicPr>
        <p:blipFill>
          <a:blip r:embed="rId3">
            <a:alphaModFix/>
          </a:blip>
          <a:stretch>
            <a:fillRect/>
          </a:stretch>
        </p:blipFill>
        <p:spPr>
          <a:xfrm>
            <a:off x="1248137" y="152400"/>
            <a:ext cx="664772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4294967295" type="title"/>
          </p:nvPr>
        </p:nvSpPr>
        <p:spPr>
          <a:xfrm>
            <a:off x="773700" y="1663450"/>
            <a:ext cx="7596600" cy="761699"/>
          </a:xfrm>
          <a:prstGeom prst="rect">
            <a:avLst/>
          </a:prstGeom>
        </p:spPr>
        <p:txBody>
          <a:bodyPr anchorCtr="0" anchor="ctr" bIns="91425" lIns="91425" rIns="91425" wrap="square" tIns="91425">
            <a:noAutofit/>
          </a:bodyPr>
          <a:lstStyle/>
          <a:p>
            <a:pPr lvl="0" algn="ctr">
              <a:spcBef>
                <a:spcPts val="0"/>
              </a:spcBef>
              <a:buNone/>
            </a:pPr>
            <a:r>
              <a:rPr lang="en">
                <a:solidFill>
                  <a:schemeClr val="lt2"/>
                </a:solidFill>
              </a:rPr>
              <a:t>“There Are Web Servers And Then There Is Nginx”</a:t>
            </a:r>
          </a:p>
        </p:txBody>
      </p:sp>
      <p:cxnSp>
        <p:nvCxnSpPr>
          <p:cNvPr id="162" name="Shape 162"/>
          <p:cNvCxnSpPr/>
          <p:nvPr/>
        </p:nvCxnSpPr>
        <p:spPr>
          <a:xfrm>
            <a:off x="4295550" y="2693400"/>
            <a:ext cx="552900" cy="0"/>
          </a:xfrm>
          <a:prstGeom prst="straightConnector1">
            <a:avLst/>
          </a:prstGeom>
          <a:noFill/>
          <a:ln cap="flat" cmpd="sng" w="28575">
            <a:solidFill>
              <a:schemeClr val="dk1"/>
            </a:solidFill>
            <a:prstDash val="solid"/>
            <a:round/>
            <a:headEnd len="med" w="med" type="none"/>
            <a:tailEnd len="med" w="med" type="none"/>
          </a:ln>
        </p:spPr>
      </p:cxnSp>
      <p:sp>
        <p:nvSpPr>
          <p:cNvPr id="163" name="Shape 163"/>
          <p:cNvSpPr txBox="1"/>
          <p:nvPr>
            <p:ph idx="4294967295" type="body"/>
          </p:nvPr>
        </p:nvSpPr>
        <p:spPr>
          <a:xfrm>
            <a:off x="773700" y="2961650"/>
            <a:ext cx="7596600" cy="518400"/>
          </a:xfrm>
          <a:prstGeom prst="rect">
            <a:avLst/>
          </a:prstGeom>
        </p:spPr>
        <p:txBody>
          <a:bodyPr anchorCtr="0" anchor="t" bIns="91425" lIns="91425" rIns="91425" wrap="square" tIns="91425">
            <a:noAutofit/>
          </a:bodyPr>
          <a:lstStyle/>
          <a:p>
            <a:pPr lvl="0" algn="ctr">
              <a:lnSpc>
                <a:spcPct val="100000"/>
              </a:lnSpc>
              <a:spcBef>
                <a:spcPts val="0"/>
              </a:spcBef>
              <a:spcAft>
                <a:spcPts val="0"/>
              </a:spcAft>
              <a:buNone/>
            </a:pPr>
            <a:r>
              <a:rPr lang="en"/>
              <a:t>- From a geek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87900" y="555600"/>
            <a:ext cx="2808000" cy="755700"/>
          </a:xfrm>
          <a:prstGeom prst="rect">
            <a:avLst/>
          </a:prstGeom>
        </p:spPr>
        <p:txBody>
          <a:bodyPr anchorCtr="0" anchor="b" bIns="91425" lIns="91425" rIns="91425" wrap="square" tIns="91425">
            <a:noAutofit/>
          </a:bodyPr>
          <a:lstStyle/>
          <a:p>
            <a:pPr lvl="0">
              <a:spcBef>
                <a:spcPts val="0"/>
              </a:spcBef>
              <a:buNone/>
            </a:pPr>
            <a:r>
              <a:rPr lang="en" sz="3000"/>
              <a:t>Thanks!</a:t>
            </a:r>
          </a:p>
        </p:txBody>
      </p:sp>
      <p:sp>
        <p:nvSpPr>
          <p:cNvPr id="169" name="Shape 169"/>
          <p:cNvSpPr txBox="1"/>
          <p:nvPr>
            <p:ph idx="1" type="body"/>
          </p:nvPr>
        </p:nvSpPr>
        <p:spPr>
          <a:xfrm>
            <a:off x="387900" y="1594025"/>
            <a:ext cx="2808000" cy="2681100"/>
          </a:xfrm>
          <a:prstGeom prst="rect">
            <a:avLst/>
          </a:prstGeom>
        </p:spPr>
        <p:txBody>
          <a:bodyPr anchorCtr="0" anchor="t" bIns="91425" lIns="91425" rIns="91425" wrap="square" tIns="91425">
            <a:noAutofit/>
          </a:bodyPr>
          <a:lstStyle/>
          <a:p>
            <a:pPr lvl="0">
              <a:spcBef>
                <a:spcPts val="0"/>
              </a:spcBef>
              <a:buNone/>
            </a:pPr>
            <a:r>
              <a:rPr lang="en" sz="1400"/>
              <a:t>Contact us:</a:t>
            </a:r>
          </a:p>
          <a:p>
            <a:pPr lvl="0">
              <a:spcBef>
                <a:spcPts val="0"/>
              </a:spcBef>
              <a:spcAft>
                <a:spcPts val="0"/>
              </a:spcAft>
              <a:buNone/>
            </a:pPr>
            <a:r>
              <a:rPr lang="en" sz="1400"/>
              <a:t>sadegh@sadegh.io</a:t>
            </a:r>
          </a:p>
          <a:p>
            <a:pPr lvl="0">
              <a:spcBef>
                <a:spcPts val="0"/>
              </a:spcBef>
              <a:spcAft>
                <a:spcPts val="0"/>
              </a:spcAft>
              <a:buNone/>
            </a:pPr>
            <a:r>
              <a:rPr lang="en" sz="1400"/>
              <a:t>https://sadegh.io</a:t>
            </a:r>
          </a:p>
          <a:p>
            <a:pPr lvl="0" rtl="0">
              <a:spcBef>
                <a:spcPts val="0"/>
              </a:spcBef>
              <a:spcAft>
                <a:spcPts val="0"/>
              </a:spcAft>
              <a:buNone/>
            </a:pPr>
            <a:r>
              <a:t/>
            </a:r>
            <a:endParaRPr sz="1400"/>
          </a:p>
          <a:p>
            <a:pPr lvl="0" rtl="0">
              <a:spcBef>
                <a:spcPts val="0"/>
              </a:spcBef>
              <a:spcAft>
                <a:spcPts val="0"/>
              </a:spcAft>
              <a:buNone/>
            </a:pPr>
            <a:r>
              <a:rPr lang="en" sz="1400"/>
              <a:t>Link to Google Slides:</a:t>
            </a:r>
          </a:p>
          <a:p>
            <a:pPr lvl="0">
              <a:spcBef>
                <a:spcPts val="0"/>
              </a:spcBef>
              <a:spcAft>
                <a:spcPts val="0"/>
              </a:spcAft>
              <a:buNone/>
            </a:pPr>
            <a:r>
              <a:rPr lang="en" sz="1400"/>
              <a:t>https://bit.ly/AhwLugEP5</a:t>
            </a:r>
          </a:p>
          <a:p>
            <a:pPr lvl="0">
              <a:spcBef>
                <a:spcPts val="0"/>
              </a:spcBef>
              <a:spcAft>
                <a:spcPts val="0"/>
              </a:spcAft>
              <a:buNone/>
            </a:pPr>
            <a:r>
              <a:rPr lang="en" sz="1400"/>
              <a:t> </a:t>
            </a:r>
          </a:p>
        </p:txBody>
      </p:sp>
      <p:pic>
        <p:nvPicPr>
          <p:cNvPr descr="Black and white upward shot of Golden Gate Bridge" id="170" name="Shape 170"/>
          <p:cNvPicPr preferRelativeResize="0"/>
          <p:nvPr/>
        </p:nvPicPr>
        <p:blipFill rotWithShape="1">
          <a:blip r:embed="rId3">
            <a:alphaModFix/>
          </a:blip>
          <a:srcRect b="0" l="19071" r="4853" t="9"/>
          <a:stretch/>
        </p:blipFill>
        <p:spPr>
          <a:xfrm>
            <a:off x="3274675" y="0"/>
            <a:ext cx="5869324"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480750" y="1764950"/>
            <a:ext cx="8222100" cy="907500"/>
          </a:xfrm>
          <a:prstGeom prst="rect">
            <a:avLst/>
          </a:prstGeom>
        </p:spPr>
        <p:txBody>
          <a:bodyPr anchorCtr="0" anchor="b" bIns="91425" lIns="91425" rIns="91425" wrap="square" tIns="91425">
            <a:noAutofit/>
          </a:bodyPr>
          <a:lstStyle/>
          <a:p>
            <a:pPr lvl="0">
              <a:spcBef>
                <a:spcPts val="0"/>
              </a:spcBef>
              <a:buNone/>
            </a:pPr>
            <a:r>
              <a:rPr lang="en"/>
              <a:t>Basics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What Is A Web Server?</a:t>
            </a:r>
          </a:p>
        </p:txBody>
      </p:sp>
      <p:sp>
        <p:nvSpPr>
          <p:cNvPr id="75" name="Shape 75"/>
          <p:cNvSpPr txBox="1"/>
          <p:nvPr>
            <p:ph idx="1" type="body"/>
          </p:nvPr>
        </p:nvSpPr>
        <p:spPr>
          <a:xfrm>
            <a:off x="387900" y="1515599"/>
            <a:ext cx="8368200" cy="3078900"/>
          </a:xfrm>
          <a:prstGeom prst="rect">
            <a:avLst/>
          </a:prstGeom>
        </p:spPr>
        <p:txBody>
          <a:bodyPr anchorCtr="0" anchor="t" bIns="91425" lIns="91425" rIns="91425" wrap="square" tIns="91425">
            <a:noAutofit/>
          </a:bodyPr>
          <a:lstStyle/>
          <a:p>
            <a:pPr lvl="0">
              <a:spcBef>
                <a:spcPts val="0"/>
              </a:spcBef>
              <a:buNone/>
            </a:pPr>
            <a:r>
              <a:rPr lang="en"/>
              <a:t>Basically, a web server is a software that runs and listens to specified port(s) for incoming requests, process them or pass them to other applications and send back the results.</a:t>
            </a:r>
          </a:p>
        </p:txBody>
      </p:sp>
      <p:pic>
        <p:nvPicPr>
          <p:cNvPr descr="webserver-basic-sm.gif" id="76" name="Shape 76"/>
          <p:cNvPicPr preferRelativeResize="0"/>
          <p:nvPr/>
        </p:nvPicPr>
        <p:blipFill>
          <a:blip r:embed="rId3">
            <a:alphaModFix/>
          </a:blip>
          <a:stretch>
            <a:fillRect/>
          </a:stretch>
        </p:blipFill>
        <p:spPr>
          <a:xfrm>
            <a:off x="2952025" y="2420400"/>
            <a:ext cx="5384949" cy="2297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87900" y="393575"/>
            <a:ext cx="8368200" cy="686100"/>
          </a:xfrm>
          <a:prstGeom prst="rect">
            <a:avLst/>
          </a:prstGeom>
        </p:spPr>
        <p:txBody>
          <a:bodyPr anchorCtr="0" anchor="b" bIns="91425" lIns="91425" rIns="91425" wrap="square" tIns="91425">
            <a:noAutofit/>
          </a:bodyPr>
          <a:lstStyle/>
          <a:p>
            <a:pPr lvl="0" rtl="0">
              <a:spcBef>
                <a:spcPts val="0"/>
              </a:spcBef>
              <a:buNone/>
            </a:pPr>
            <a:r>
              <a:rPr lang="en"/>
              <a:t>Working</a:t>
            </a:r>
          </a:p>
        </p:txBody>
      </p:sp>
      <p:sp>
        <p:nvSpPr>
          <p:cNvPr id="82" name="Shape 82"/>
          <p:cNvSpPr txBox="1"/>
          <p:nvPr>
            <p:ph idx="1" type="body"/>
          </p:nvPr>
        </p:nvSpPr>
        <p:spPr>
          <a:xfrm>
            <a:off x="387900" y="1515599"/>
            <a:ext cx="8368200" cy="3078900"/>
          </a:xfrm>
          <a:prstGeom prst="rect">
            <a:avLst/>
          </a:prstGeom>
        </p:spPr>
        <p:txBody>
          <a:bodyPr anchorCtr="0" anchor="t" bIns="91425" lIns="91425" rIns="91425" wrap="square" tIns="91425">
            <a:noAutofit/>
          </a:bodyPr>
          <a:lstStyle/>
          <a:p>
            <a:pPr lvl="0">
              <a:spcBef>
                <a:spcPts val="0"/>
              </a:spcBef>
              <a:buNone/>
            </a:pPr>
            <a:r>
              <a:rPr lang="en"/>
              <a:t>Web server responds to the client requests in either of the following two ways:</a:t>
            </a:r>
          </a:p>
          <a:p>
            <a:pPr indent="-228600" lvl="0" marL="457200" rtl="0">
              <a:spcBef>
                <a:spcPts val="0"/>
              </a:spcBef>
            </a:pPr>
            <a:r>
              <a:rPr i="1" lang="en"/>
              <a:t>Sending the file to client associated with the requested url</a:t>
            </a:r>
          </a:p>
          <a:p>
            <a:pPr indent="-228600" lvl="0" marL="457200" rtl="0">
              <a:spcBef>
                <a:spcPts val="0"/>
              </a:spcBef>
            </a:pPr>
            <a:r>
              <a:rPr i="1" lang="en"/>
              <a:t>Generating responses by invoking a script and a communicating with database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Diagram</a:t>
            </a:r>
          </a:p>
        </p:txBody>
      </p:sp>
      <p:pic>
        <p:nvPicPr>
          <p:cNvPr descr="internet-web_server_working.jpg" id="88" name="Shape 88"/>
          <p:cNvPicPr preferRelativeResize="0"/>
          <p:nvPr/>
        </p:nvPicPr>
        <p:blipFill>
          <a:blip r:embed="rId3">
            <a:alphaModFix/>
          </a:blip>
          <a:stretch>
            <a:fillRect/>
          </a:stretch>
        </p:blipFill>
        <p:spPr>
          <a:xfrm>
            <a:off x="1207425" y="1144112"/>
            <a:ext cx="6729150" cy="388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87900" y="393575"/>
            <a:ext cx="8368200" cy="686100"/>
          </a:xfrm>
          <a:prstGeom prst="rect">
            <a:avLst/>
          </a:prstGeom>
        </p:spPr>
        <p:txBody>
          <a:bodyPr anchorCtr="0" anchor="b" bIns="91425" lIns="91425" rIns="91425" wrap="square" tIns="91425">
            <a:noAutofit/>
          </a:bodyPr>
          <a:lstStyle/>
          <a:p>
            <a:pPr lvl="0" rtl="0">
              <a:spcBef>
                <a:spcPts val="0"/>
              </a:spcBef>
              <a:buNone/>
            </a:pPr>
            <a:r>
              <a:rPr lang="en"/>
              <a:t>NOTICE:</a:t>
            </a:r>
          </a:p>
        </p:txBody>
      </p:sp>
      <p:sp>
        <p:nvSpPr>
          <p:cNvPr id="94" name="Shape 94"/>
          <p:cNvSpPr txBox="1"/>
          <p:nvPr>
            <p:ph idx="1" type="body"/>
          </p:nvPr>
        </p:nvSpPr>
        <p:spPr>
          <a:xfrm>
            <a:off x="387900" y="1515599"/>
            <a:ext cx="8368200" cy="3078900"/>
          </a:xfrm>
          <a:prstGeom prst="rect">
            <a:avLst/>
          </a:prstGeom>
        </p:spPr>
        <p:txBody>
          <a:bodyPr anchorCtr="0" anchor="t" bIns="91425" lIns="91425" rIns="91425" wrap="square" tIns="91425">
            <a:noAutofit/>
          </a:bodyPr>
          <a:lstStyle/>
          <a:p>
            <a:pPr indent="-228600" lvl="0" marL="457200" rtl="0">
              <a:spcBef>
                <a:spcPts val="0"/>
              </a:spcBef>
            </a:pPr>
            <a:r>
              <a:rPr lang="en"/>
              <a:t>When client send request for a web page, web server searches for the requested page and if the web server found that, it will send it to client with a HTTP response.</a:t>
            </a:r>
          </a:p>
          <a:p>
            <a:pPr indent="-228600" lvl="0" marL="457200" rtl="0">
              <a:spcBef>
                <a:spcPts val="0"/>
              </a:spcBef>
            </a:pPr>
            <a:r>
              <a:rPr lang="en"/>
              <a:t>If the web server could not find anything, it responds with “404, Not found”</a:t>
            </a:r>
          </a:p>
          <a:p>
            <a:pPr indent="-228600" lvl="0" marL="457200" rtl="0">
              <a:spcBef>
                <a:spcPts val="0"/>
              </a:spcBef>
            </a:pPr>
            <a:r>
              <a:rPr lang="en"/>
              <a:t>If the client requested some other resources then the web server contacts the application and sends the result in HTTP response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87900" y="393575"/>
            <a:ext cx="8368200" cy="686100"/>
          </a:xfrm>
          <a:prstGeom prst="rect">
            <a:avLst/>
          </a:prstGeom>
        </p:spPr>
        <p:txBody>
          <a:bodyPr anchorCtr="0" anchor="b" bIns="91425" lIns="91425" rIns="91425" wrap="square" tIns="91425">
            <a:noAutofit/>
          </a:bodyPr>
          <a:lstStyle/>
          <a:p>
            <a:pPr lvl="0" rtl="0">
              <a:spcBef>
                <a:spcPts val="0"/>
              </a:spcBef>
              <a:buNone/>
            </a:pPr>
            <a:r>
              <a:rPr lang="en"/>
              <a:t>Architecture</a:t>
            </a:r>
          </a:p>
        </p:txBody>
      </p:sp>
      <p:sp>
        <p:nvSpPr>
          <p:cNvPr id="100" name="Shape 100"/>
          <p:cNvSpPr txBox="1"/>
          <p:nvPr>
            <p:ph idx="1" type="body"/>
          </p:nvPr>
        </p:nvSpPr>
        <p:spPr>
          <a:xfrm>
            <a:off x="387900" y="1515599"/>
            <a:ext cx="8368200" cy="3078900"/>
          </a:xfrm>
          <a:prstGeom prst="rect">
            <a:avLst/>
          </a:prstGeom>
        </p:spPr>
        <p:txBody>
          <a:bodyPr anchorCtr="0" anchor="t" bIns="91425" lIns="91425" rIns="91425" wrap="square" tIns="91425">
            <a:noAutofit/>
          </a:bodyPr>
          <a:lstStyle/>
          <a:p>
            <a:pPr indent="-228600" lvl="0" marL="457200" rtl="0">
              <a:spcBef>
                <a:spcPts val="0"/>
              </a:spcBef>
            </a:pPr>
            <a:r>
              <a:rPr lang="en"/>
              <a:t>Single-Process-Event-Driven Approach (SPED)</a:t>
            </a:r>
          </a:p>
          <a:p>
            <a:pPr indent="-228600" lvl="0" marL="457200" rtl="0">
              <a:spcBef>
                <a:spcPts val="0"/>
              </a:spcBef>
            </a:pPr>
            <a:r>
              <a:rPr lang="en"/>
              <a:t>Cuncurrent Approach:	</a:t>
            </a:r>
          </a:p>
          <a:p>
            <a:pPr indent="-228600" lvl="1" marL="914400" rtl="0">
              <a:spcBef>
                <a:spcPts val="0"/>
              </a:spcBef>
            </a:pPr>
            <a:r>
              <a:rPr lang="en"/>
              <a:t>Multi process</a:t>
            </a:r>
          </a:p>
          <a:p>
            <a:pPr indent="-228600" lvl="1" marL="914400" rtl="0">
              <a:spcBef>
                <a:spcPts val="0"/>
              </a:spcBef>
            </a:pPr>
            <a:r>
              <a:rPr lang="en"/>
              <a:t>Multi threaded</a:t>
            </a:r>
          </a:p>
          <a:p>
            <a:pPr indent="-228600" lvl="1" marL="914400" rtl="0">
              <a:spcBef>
                <a:spcPts val="0"/>
              </a:spcBef>
            </a:pPr>
            <a:r>
              <a:rPr lang="en"/>
              <a:t>Hybrid Method: It is a mixture of above options</a:t>
            </a:r>
          </a:p>
          <a:p>
            <a:pPr indent="0" lvl="0" mar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Multi-process</a:t>
            </a:r>
          </a:p>
        </p:txBody>
      </p:sp>
      <p:sp>
        <p:nvSpPr>
          <p:cNvPr descr="Next movie clips: http://j.mp/1L71lwu BUY THE MOVIE: http://amzn.to/zHy0vT Don't miss the HOTTEST NEW TRAILERS: http://bit.ly/1u2y6pr  CLIP DESCRIPTION: Cris (Nicolas Cage) navigates several future timelines at once in an attempt to save Liz (Jessica Biel).  FILM DESCRIPTION: A man with the ability to see the future and change the outcome of events before they occur is forced to choose between saving himself and saving the world in this supernatural thriller starring Nicolas Cage and directed by Lee Tamahori (Die Another Day, The Edge). Cris Johnson (Cage) is a Las Vegas magician who possesses the unique ability to witness the events of the immediate future moments before they happen. As a child Cris was subjected to a series of cruel experiments by government scientists and doctors, but a change of name and a new identity allowed the tortured psychic to elude detection and start a new life away from the prying eyes of his former captors. Though his clairvoyant vision only extends a few minutes into the future, it has still allowed Cris to eke out a living as a low-rent Las Vegas magician while earning a little extra cash at the blackjack tables. Up to this point in his life Cris has never used his power for anything substantial, but when he experiences a vision of Los Angeles being incinerated in a nuclear holocaust, the small-time magician realizes that he could hold the key to saving millions of lives. But as low as he has tried to lie in recent years, Cris has never completely escaped detection by the government. Now, as terrorists prepare to unleash the ultimate horror on an unsuspecting city, FBI counter terror agent Callie Ferris (Julianne Moore) sets out to capture Cris and convince him to use his exceptional gift to prevent the nuclear nightmare from becoming a terrifying reality. Jessica Biel, Peter Falk, and Thomas Kretschmann co-star in the film, which is based on a short story by acclaimed sci-fi author Philip K. Dick.  CREDITS: TM &amp; © Paramount (2007) Cast: Nicolas Cage, Tory Kittles, Jessica Biel, Julianne Moore Director: Lee Tamahori Producers: Nicolas Cage, Todd Garner, Gary Goldman, Norman Golightly, Jason Koornick, Ben Waisbren, Arne Schmidt, Debra James, Graham King Screenwriters: Philip K. Dick, Paul Bernbaum, Gary Goldman, Jonathan Hensleigh  WHO ARE WE? The MOVIECLIPS channel is the largest collection of licensed movie clips on the web. Here you will find unforgettable moments, scenes and lines from all your favorite films. Made by movie fans, for movie fans.  SUBSCRIBE TO OUR MOVIE CHANNELS: MOVIECLIPS: http://bit.ly/1u2yaWd ComingSoon: http://bit.ly/1DVpgtR Indie &amp; Film Festivals: http://bit.ly/1wbkfYg Hero Central: http://bit.ly/1AMUZwv Extras: http://bit.ly/1u431fr Classic Trailers: http://bit.ly/1u43jDe Pop-Up Trailers: http://bit.ly/1z7EtZR Movie News: http://bit.ly/1C3Ncd2 Movie Games: http://bit.ly/1ygDV13 Fandango: http://bit.ly/1Bl79ye Fandango FrontRunners: http://bit.ly/1CggQfC  HIT US UP: Facebook: http://on.fb.me/1y8M8ax Twitter: http://bit.ly/1ghOWmt Pinterest: http://bit.ly/14wL9De Tumblr: http://bit.ly/1vUwhH7" id="106" name="Shape 106" title="Next (8/9) Movie CLIP - An Army of Cris (2007) HD">
            <a:hlinkClick r:id="rId3"/>
          </p:cNvPr>
          <p:cNvSpPr/>
          <p:nvPr/>
        </p:nvSpPr>
        <p:spPr>
          <a:xfrm>
            <a:off x="1916462" y="1269750"/>
            <a:ext cx="5311075" cy="3429000"/>
          </a:xfrm>
          <a:prstGeom prst="rect">
            <a:avLst/>
          </a:prstGeom>
          <a:blipFill>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87900" y="458025"/>
            <a:ext cx="8368200" cy="686100"/>
          </a:xfrm>
          <a:prstGeom prst="rect">
            <a:avLst/>
          </a:prstGeom>
        </p:spPr>
        <p:txBody>
          <a:bodyPr anchorCtr="0" anchor="b" bIns="91425" lIns="91425" rIns="91425" wrap="square" tIns="91425">
            <a:noAutofit/>
          </a:bodyPr>
          <a:lstStyle/>
          <a:p>
            <a:pPr lvl="0">
              <a:spcBef>
                <a:spcPts val="0"/>
              </a:spcBef>
              <a:buNone/>
            </a:pPr>
            <a:r>
              <a:rPr lang="en"/>
              <a:t>Multi-threaded</a:t>
            </a:r>
          </a:p>
        </p:txBody>
      </p:sp>
      <p:pic>
        <p:nvPicPr>
          <p:cNvPr descr="1.png" id="112" name="Shape 112"/>
          <p:cNvPicPr preferRelativeResize="0"/>
          <p:nvPr/>
        </p:nvPicPr>
        <p:blipFill>
          <a:blip r:embed="rId3">
            <a:alphaModFix/>
          </a:blip>
          <a:stretch>
            <a:fillRect/>
          </a:stretch>
        </p:blipFill>
        <p:spPr>
          <a:xfrm>
            <a:off x="2666150" y="1144125"/>
            <a:ext cx="3694575" cy="369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